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Lato" panose="02020500000000000000" charset="0"/>
      <p:regular r:id="rId22"/>
      <p:bold r:id="rId23"/>
      <p:italic r:id="rId24"/>
      <p:boldItalic r:id="rId25"/>
    </p:embeddedFont>
    <p:embeddedFont>
      <p:font typeface="Raleway" panose="02020500000000000000"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35" autoAdjust="0"/>
  </p:normalViewPr>
  <p:slideViewPr>
    <p:cSldViewPr snapToGrid="0">
      <p:cViewPr varScale="1">
        <p:scale>
          <a:sx n="113" d="100"/>
          <a:sy n="113" d="100"/>
        </p:scale>
        <p:origin x="155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2c928ea5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2c928ea5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Lines 2-4 one-hot encode our class labels.</a:t>
            </a:r>
            <a:endParaRPr dirty="0"/>
          </a:p>
          <a:p>
            <a:pPr marL="0" lvl="0" indent="0" algn="l" rtl="0">
              <a:spcBef>
                <a:spcPts val="0"/>
              </a:spcBef>
              <a:spcAft>
                <a:spcPts val="0"/>
              </a:spcAft>
              <a:buNone/>
            </a:pPr>
            <a:r>
              <a:rPr lang="zh-TW" dirty="0"/>
              <a:t>Lines 3 and 9 segment our data into 80% training and the remaining 20% for testing.</a:t>
            </a:r>
            <a:endParaRPr dirty="0"/>
          </a:p>
          <a:p>
            <a:pPr marL="0" lvl="0" indent="0" algn="l" rtl="0">
              <a:spcBef>
                <a:spcPts val="0"/>
              </a:spcBef>
              <a:spcAft>
                <a:spcPts val="0"/>
              </a:spcAft>
              <a:buNone/>
            </a:pPr>
            <a:r>
              <a:rPr lang="zh-TW" dirty="0"/>
              <a:t>During training, we’ll be applying on-the-fly mutations to our images in an effort to improve generalization. This is known as data augmentation, where the random rotation, zoom, shear, shift, and flip parameters are established on Lines 2-10. We’ll use the aug object at training time.</a:t>
            </a:r>
            <a:endParaRPr dirty="0"/>
          </a:p>
          <a:p>
            <a:pPr marL="0" lvl="0" indent="0" algn="l" rtl="0">
              <a:spcBef>
                <a:spcPts val="0"/>
              </a:spcBef>
              <a:spcAft>
                <a:spcPts val="0"/>
              </a:spcAft>
              <a:buNone/>
            </a:pPr>
            <a:r>
              <a:rPr lang="zh-TW"/>
              <a:t>But first, we need to prepare MobileNetV2 for fine-tuning: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2c928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b2c928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So, lets introduce the model we used for training, the MobileNetV2,</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as illustrated in figure, builds on the origin </a:t>
            </a:r>
            <a:r>
              <a:rPr lang="en-US" sz="1200" dirty="0" err="1"/>
              <a:t>MobileNet</a:t>
            </a:r>
            <a:r>
              <a:rPr lang="en-US" sz="1200" dirty="0"/>
              <a:t> architecture using 3x3 depth-wise separable convolutions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The different from MobileNetV1 is in MobileNetV2, it add with the addition of an inverted residual structure where shortcut connections are used between thin bottleneck layers to reduce input and output sizes,</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Its main purpose is to reduce the computational complexity of the original convolution</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in this model outperformed the state-of-the-art networks such as </a:t>
            </a:r>
            <a:r>
              <a:rPr lang="en-US" sz="1200" dirty="0" err="1"/>
              <a:t>MobileNet</a:t>
            </a:r>
            <a:r>
              <a:rPr lang="en-US" sz="1200" dirty="0"/>
              <a:t> and </a:t>
            </a:r>
            <a:r>
              <a:rPr lang="en-US" sz="1200" dirty="0" err="1"/>
              <a:t>ShuffleNet,at</a:t>
            </a:r>
            <a:r>
              <a:rPr lang="en-US" sz="1200" dirty="0"/>
              <a:t> the time for the evaluation of </a:t>
            </a:r>
            <a:r>
              <a:rPr lang="en-US" altLang="zh-TW" sz="1200" dirty="0"/>
              <a:t>ImageNet</a:t>
            </a:r>
            <a:endParaRPr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b2c928ea5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b2c928ea5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In this project, we used the fine tuning method for </a:t>
            </a:r>
            <a:r>
              <a:rPr lang="en-US" altLang="zh-TW" dirty="0" err="1"/>
              <a:t>tranfer</a:t>
            </a:r>
            <a:r>
              <a:rPr lang="en-US" altLang="zh-TW" dirty="0"/>
              <a:t> learning</a:t>
            </a:r>
          </a:p>
          <a:p>
            <a:pPr marL="0" lvl="0" indent="0" algn="l" rtl="0">
              <a:spcBef>
                <a:spcPts val="0"/>
              </a:spcBef>
              <a:spcAft>
                <a:spcPts val="0"/>
              </a:spcAft>
              <a:buNone/>
            </a:pPr>
            <a:r>
              <a:rPr lang="zh-TW" dirty="0"/>
              <a:t>Fine-tuning setup is a three-step process:</a:t>
            </a:r>
            <a:endParaRPr dirty="0"/>
          </a:p>
          <a:p>
            <a:pPr marL="0" lvl="0" indent="0" algn="l" rtl="0">
              <a:spcBef>
                <a:spcPts val="0"/>
              </a:spcBef>
              <a:spcAft>
                <a:spcPts val="0"/>
              </a:spcAft>
              <a:buNone/>
            </a:pPr>
            <a:r>
              <a:rPr lang="zh-TW" dirty="0"/>
              <a:t>[1] Load MobileNet with pre-trained ImageNet weights, leaving off head of network (Lines 3 and 7)</a:t>
            </a:r>
            <a:endParaRPr dirty="0"/>
          </a:p>
          <a:p>
            <a:pPr marL="0" lvl="0" indent="0" algn="l" rtl="0">
              <a:spcBef>
                <a:spcPts val="0"/>
              </a:spcBef>
              <a:spcAft>
                <a:spcPts val="0"/>
              </a:spcAft>
              <a:buNone/>
            </a:pPr>
            <a:r>
              <a:rPr lang="zh-TW" dirty="0"/>
              <a:t>[2] Construct a new FC head, and append it to the base in place of the old head (Second block Lines 3-Third block Line 3)</a:t>
            </a:r>
            <a:endParaRPr dirty="0"/>
          </a:p>
          <a:p>
            <a:pPr marL="0" lvl="0" indent="0" algn="l" rtl="0">
              <a:spcBef>
                <a:spcPts val="0"/>
              </a:spcBef>
              <a:spcAft>
                <a:spcPts val="0"/>
              </a:spcAft>
              <a:buNone/>
            </a:pPr>
            <a:r>
              <a:rPr lang="zh-TW" dirty="0"/>
              <a:t>[3] Freeze the base layers of the network (Lines 3 and 4). The weights of these base layers will not be updated during the process of backpropagation, whereas  the head layer weights will be tuned.</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2c928ea5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b2c928ea5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With our data prepared and model architecture in place for fine-tuning, we’re now ready to compile and train our face mask detector network:</a:t>
            </a:r>
            <a:endParaRPr/>
          </a:p>
          <a:p>
            <a:pPr marL="0" lvl="0" indent="0" algn="l" rtl="0">
              <a:spcBef>
                <a:spcPts val="0"/>
              </a:spcBef>
              <a:spcAft>
                <a:spcPts val="0"/>
              </a:spcAft>
              <a:buNone/>
            </a:pPr>
            <a:r>
              <a:rPr lang="zh-TW"/>
              <a:t>Face mask training is launched via Lines 2-8. Notice how our data augmentation object (aug) will be providing batches of mutated image data.</a:t>
            </a:r>
            <a:endParaRPr/>
          </a:p>
          <a:p>
            <a:pPr marL="0" lvl="0" indent="0" algn="l" rtl="0">
              <a:spcBef>
                <a:spcPts val="0"/>
              </a:spcBef>
              <a:spcAft>
                <a:spcPts val="0"/>
              </a:spcAft>
              <a:buNone/>
            </a:pPr>
            <a:r>
              <a:rPr lang="zh-TW"/>
              <a:t>Once training is complete, we’ll evaluate the resulting model on the test 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2f1543a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b2f1543a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Our last step is to plot our accuracy and loss curves:</a:t>
            </a:r>
            <a:endParaRPr dirty="0"/>
          </a:p>
          <a:p>
            <a:pPr marL="0" lvl="0" indent="0" algn="l" rtl="0">
              <a:spcBef>
                <a:spcPts val="0"/>
              </a:spcBef>
              <a:spcAft>
                <a:spcPts val="0"/>
              </a:spcAft>
              <a:buNone/>
            </a:pPr>
            <a:r>
              <a:rPr lang="zh-TW" dirty="0"/>
              <a:t>As you can see, we are obtaining ~100% accuracy on our test set.</a:t>
            </a:r>
            <a:endParaRPr lang="en-US" altLang="zh-TW" dirty="0"/>
          </a:p>
          <a:p>
            <a:pPr marL="0" lvl="0" indent="0" algn="l" rtl="0">
              <a:spcBef>
                <a:spcPts val="0"/>
              </a:spcBef>
              <a:spcAft>
                <a:spcPts val="0"/>
              </a:spcAft>
              <a:buNone/>
            </a:pPr>
            <a:endParaRPr dirty="0"/>
          </a:p>
          <a:p>
            <a:pPr marL="0" lvl="0" indent="0" algn="l" rtl="0">
              <a:spcBef>
                <a:spcPts val="0"/>
              </a:spcBef>
              <a:spcAft>
                <a:spcPts val="0"/>
              </a:spcAft>
              <a:buNone/>
            </a:pPr>
            <a:r>
              <a:rPr lang="zh-TW" dirty="0"/>
              <a:t>Face mask detector training accuracy/loss curves demonstrate high accuracy and little signs of overfitting on the data. We’re now ready to apply our knowledge of computer vision and deep learning using Python, OpenCV, and TensorFlow/Keras to perform face mask detection.</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zh-TW" dirty="0"/>
              <a:t>Given these results, we are hopeful that our model will generalize well to images outside our training and testing set.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b2f1543a8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b2f1543a8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dirty="0"/>
              <a:t>Once we know where each face is predicted to be, we’ll ensure they meet the --confidence threshold before we extract the faceROIs:</a:t>
            </a:r>
            <a:endParaRPr lang="en-US" altLang="zh-TW" dirty="0"/>
          </a:p>
          <a:p>
            <a:pPr marL="0" lvl="0" indent="0" algn="l" rtl="0">
              <a:spcBef>
                <a:spcPts val="0"/>
              </a:spcBef>
              <a:spcAft>
                <a:spcPts val="0"/>
              </a:spcAft>
              <a:buNone/>
            </a:pPr>
            <a:endParaRPr dirty="0"/>
          </a:p>
          <a:p>
            <a:pPr marL="0" lvl="0" indent="0" algn="l" rtl="0">
              <a:spcBef>
                <a:spcPts val="0"/>
              </a:spcBef>
              <a:spcAft>
                <a:spcPts val="0"/>
              </a:spcAft>
              <a:buNone/>
            </a:pPr>
            <a:r>
              <a:rPr lang="zh-TW" dirty="0"/>
              <a:t>Here, we loop over our detections and extract the confidence to measure against the --confidence threshold (Lines 4-11).</a:t>
            </a:r>
            <a:endParaRPr dirty="0"/>
          </a:p>
          <a:p>
            <a:pPr marL="0" lvl="0" indent="0" algn="l" rtl="0">
              <a:spcBef>
                <a:spcPts val="0"/>
              </a:spcBef>
              <a:spcAft>
                <a:spcPts val="0"/>
              </a:spcAft>
              <a:buNone/>
            </a:pPr>
            <a:r>
              <a:rPr lang="zh-TW" dirty="0"/>
              <a:t>We then compute bounding box value for a particular face and ensure that the box falls within the boundaries of the image (Lines 14-20).</a:t>
            </a:r>
            <a:endParaRPr dirty="0"/>
          </a:p>
          <a:p>
            <a:pPr marL="0" lvl="0" indent="0" algn="l" rtl="0">
              <a:spcBef>
                <a:spcPts val="0"/>
              </a:spcBef>
              <a:spcAft>
                <a:spcPts val="0"/>
              </a:spcAft>
              <a:buNone/>
            </a:pPr>
            <a:r>
              <a:rPr lang="zh-TW" dirty="0"/>
              <a:t>Next, we’ll run the face ROI through our MaskNet model:</a:t>
            </a:r>
            <a:endParaRPr dirty="0"/>
          </a:p>
          <a:p>
            <a:pPr marL="0" lvl="0" indent="0" algn="l" rtl="0">
              <a:spcBef>
                <a:spcPts val="0"/>
              </a:spcBef>
              <a:spcAft>
                <a:spcPts val="0"/>
              </a:spcAft>
              <a:buNone/>
            </a:pPr>
            <a:r>
              <a:rPr lang="zh-TW" dirty="0"/>
              <a:t>In this block, we:</a:t>
            </a:r>
            <a:endParaRPr dirty="0"/>
          </a:p>
          <a:p>
            <a:pPr marL="457200" lvl="0" indent="-298450" algn="l" rtl="0">
              <a:spcBef>
                <a:spcPts val="0"/>
              </a:spcBef>
              <a:spcAft>
                <a:spcPts val="0"/>
              </a:spcAft>
              <a:buSzPts val="1100"/>
              <a:buChar char="●"/>
            </a:pPr>
            <a:r>
              <a:rPr lang="zh-TW" dirty="0"/>
              <a:t>Extract the face ROI via NumPy slicing (Line 24).</a:t>
            </a:r>
            <a:endParaRPr dirty="0"/>
          </a:p>
          <a:p>
            <a:pPr marL="457200" lvl="0" indent="-298450" algn="l" rtl="0">
              <a:spcBef>
                <a:spcPts val="0"/>
              </a:spcBef>
              <a:spcAft>
                <a:spcPts val="0"/>
              </a:spcAft>
              <a:buSzPts val="1100"/>
              <a:buChar char="●"/>
            </a:pPr>
            <a:r>
              <a:rPr lang="zh-TW" dirty="0"/>
              <a:t>Pre-process the ROI the same way we did during training (Lines 25-29).</a:t>
            </a:r>
            <a:endParaRPr dirty="0"/>
          </a:p>
          <a:p>
            <a:pPr marL="457200" lvl="0" indent="-298450" algn="l" rtl="0">
              <a:spcBef>
                <a:spcPts val="0"/>
              </a:spcBef>
              <a:spcAft>
                <a:spcPts val="0"/>
              </a:spcAft>
              <a:buSzPts val="1100"/>
              <a:buChar char="●"/>
            </a:pPr>
            <a:r>
              <a:rPr lang="zh-TW" dirty="0"/>
              <a:t>Perform mask detection to predict with_mask or without_mask (Line 33).</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2f1543a8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2f1543a8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From here, we will annotate and display the result!</a:t>
            </a:r>
            <a:endParaRPr/>
          </a:p>
          <a:p>
            <a:pPr marL="0" lvl="0" indent="0" algn="l" rtl="0">
              <a:spcBef>
                <a:spcPts val="0"/>
              </a:spcBef>
              <a:spcAft>
                <a:spcPts val="0"/>
              </a:spcAft>
              <a:buNone/>
            </a:pPr>
            <a:r>
              <a:rPr lang="zh-TW"/>
              <a:t>First, we determine the class label based on probabilities returned by the mask detector model (Line 37) and assign an associated color for the annotation (Line 38). The color will be “green” for with_mask and “red” for without_mask.</a:t>
            </a:r>
            <a:endParaRPr/>
          </a:p>
          <a:p>
            <a:pPr marL="0" lvl="0" indent="0" algn="l" rtl="0">
              <a:spcBef>
                <a:spcPts val="0"/>
              </a:spcBef>
              <a:spcAft>
                <a:spcPts val="0"/>
              </a:spcAft>
              <a:buNone/>
            </a:pPr>
            <a:r>
              <a:rPr lang="zh-TW"/>
              <a:t>We then draw the label text (including class and probability), as well as a bounding box rectangle for the face, using OpenCV drawing functions (Lines 45-47).</a:t>
            </a:r>
            <a:endParaRPr/>
          </a:p>
          <a:p>
            <a:pPr marL="0" lvl="0" indent="0" algn="l" rtl="0">
              <a:spcBef>
                <a:spcPts val="0"/>
              </a:spcBef>
              <a:spcAft>
                <a:spcPts val="0"/>
              </a:spcAft>
              <a:buNone/>
            </a:pPr>
            <a:r>
              <a:rPr lang="zh-TW"/>
              <a:t>Once all detections have been processed, Lines 48 return the image.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b2c928ea5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b2c928ea5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What happened here?</a:t>
            </a:r>
            <a:endParaRPr/>
          </a:p>
          <a:p>
            <a:pPr marL="0" lvl="0" indent="0" algn="l" rtl="0">
              <a:spcBef>
                <a:spcPts val="0"/>
              </a:spcBef>
              <a:spcAft>
                <a:spcPts val="0"/>
              </a:spcAft>
              <a:buNone/>
            </a:pPr>
            <a:r>
              <a:rPr lang="zh-TW"/>
              <a:t>Why is it that we were able to detect the faces in the background and correctly classify mask/no mask for them, but we could not detect the male in the rightmost foreground?</a:t>
            </a:r>
            <a:endParaRPr/>
          </a:p>
          <a:p>
            <a:pPr marL="0" lvl="0" indent="0" algn="l" rtl="0">
              <a:spcBef>
                <a:spcPts val="0"/>
              </a:spcBef>
              <a:spcAft>
                <a:spcPts val="0"/>
              </a:spcAft>
              <a:buNone/>
            </a:pPr>
            <a:r>
              <a:rPr lang="zh-TW"/>
              <a:t>The reason we cannot detect the face in the foreground is because:</a:t>
            </a:r>
            <a:endParaRPr/>
          </a:p>
          <a:p>
            <a:pPr marL="0" lvl="0" indent="0" algn="l" rtl="0">
              <a:spcBef>
                <a:spcPts val="0"/>
              </a:spcBef>
              <a:spcAft>
                <a:spcPts val="0"/>
              </a:spcAft>
              <a:buNone/>
            </a:pPr>
            <a:r>
              <a:rPr lang="zh-TW"/>
              <a:t>[1] It’s too obscured by the mask.</a:t>
            </a:r>
            <a:endParaRPr/>
          </a:p>
          <a:p>
            <a:pPr marL="0" lvl="0" indent="0" algn="l" rtl="0">
              <a:spcBef>
                <a:spcPts val="0"/>
              </a:spcBef>
              <a:spcAft>
                <a:spcPts val="0"/>
              </a:spcAft>
              <a:buNone/>
            </a:pPr>
            <a:r>
              <a:rPr lang="zh-TW"/>
              <a:t>[2] The dataset used to train the face detector did not contain example images of people wearing face masks.</a:t>
            </a:r>
            <a:endParaRPr/>
          </a:p>
          <a:p>
            <a:pPr marL="0" lvl="0" indent="0" algn="l" rtl="0">
              <a:spcBef>
                <a:spcPts val="0"/>
              </a:spcBef>
              <a:spcAft>
                <a:spcPts val="0"/>
              </a:spcAft>
              <a:buNone/>
            </a:pPr>
            <a:r>
              <a:rPr lang="zh-TW"/>
              <a:t>[3] The character does not turn to the front.</a:t>
            </a:r>
            <a:endParaRPr/>
          </a:p>
          <a:p>
            <a:pPr marL="0" lvl="0" indent="0" algn="l" rtl="0">
              <a:spcBef>
                <a:spcPts val="0"/>
              </a:spcBef>
              <a:spcAft>
                <a:spcPts val="0"/>
              </a:spcAft>
              <a:buNone/>
            </a:pPr>
            <a:r>
              <a:rPr lang="zh-TW"/>
              <a:t>Therefore, if a large portion of the face is occluded, our face detector will likely fail to detect the face.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2f1543a8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2f1543a8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b2c928ea5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b2c928ea5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b2c928ea5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b2c928ea5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b2c928ea0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b2c928ea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2c928ea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2c928ea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b2c928ea0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b2c928ea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b2c928ea0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b2c928ea0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A face mask detection dataset consists of “with mask” and “without mask” images. We will use the dataset to build a face mask detector with computer vision and deep learning using Python, OpenCV, and TensorFlow/Keras.</a:t>
            </a:r>
            <a:endParaRPr/>
          </a:p>
          <a:p>
            <a:pPr marL="0" lvl="0" indent="0" algn="l" rtl="0">
              <a:spcBef>
                <a:spcPts val="0"/>
              </a:spcBef>
              <a:spcAft>
                <a:spcPts val="0"/>
              </a:spcAft>
              <a:buNone/>
            </a:pPr>
            <a:r>
              <a:rPr lang="zh-TW"/>
              <a:t>The dataset we’ll be using here today was created by PyImageSearch reader Prajna Bhandary.</a:t>
            </a:r>
            <a:endParaRPr/>
          </a:p>
          <a:p>
            <a:pPr marL="0" lvl="0" indent="0" algn="l" rtl="0">
              <a:spcBef>
                <a:spcPts val="0"/>
              </a:spcBef>
              <a:spcAft>
                <a:spcPts val="0"/>
              </a:spcAft>
              <a:buNone/>
            </a:pPr>
            <a:r>
              <a:rPr lang="zh-TW"/>
              <a:t>This dataset consists of 1,376 images belonging to two classes:</a:t>
            </a:r>
            <a:endParaRPr/>
          </a:p>
          <a:p>
            <a:pPr marL="0" lvl="0" indent="0" algn="l" rtl="0">
              <a:spcBef>
                <a:spcPts val="0"/>
              </a:spcBef>
              <a:spcAft>
                <a:spcPts val="0"/>
              </a:spcAft>
              <a:buNone/>
            </a:pPr>
            <a:r>
              <a:rPr lang="zh-TW"/>
              <a:t>How was our face mask dataset created?</a:t>
            </a:r>
            <a:endParaRPr/>
          </a:p>
          <a:p>
            <a:pPr marL="0" lvl="0" indent="0" algn="l" rtl="0">
              <a:spcBef>
                <a:spcPts val="0"/>
              </a:spcBef>
              <a:spcAft>
                <a:spcPts val="0"/>
              </a:spcAft>
              <a:buNone/>
            </a:pPr>
            <a:r>
              <a:rPr lang="zh-TW"/>
              <a:t>It has been feeling down and depressed about the state of the world — thousands of people are dying each day, and for many of us, there is very little (if anything) we can do.</a:t>
            </a:r>
            <a:endParaRPr/>
          </a:p>
          <a:p>
            <a:pPr marL="0" lvl="0" indent="0" algn="l" rtl="0">
              <a:spcBef>
                <a:spcPts val="0"/>
              </a:spcBef>
              <a:spcAft>
                <a:spcPts val="0"/>
              </a:spcAft>
              <a:buNone/>
            </a:pPr>
            <a:r>
              <a:rPr lang="zh-TW"/>
              <a:t>Decided to applying computer vision and deep learning to solve a real-world problem:</a:t>
            </a:r>
            <a:endParaRPr/>
          </a:p>
          <a:p>
            <a:pPr marL="457200" lvl="0" indent="-298450" algn="l" rtl="0">
              <a:spcBef>
                <a:spcPts val="0"/>
              </a:spcBef>
              <a:spcAft>
                <a:spcPts val="0"/>
              </a:spcAft>
              <a:buSzPts val="1100"/>
              <a:buChar char="●"/>
            </a:pPr>
            <a:r>
              <a:rPr lang="zh-TW"/>
              <a:t>Best case scenario — we could use her project to help others</a:t>
            </a:r>
            <a:endParaRPr/>
          </a:p>
          <a:p>
            <a:pPr marL="457200" lvl="0" indent="-298450" algn="l" rtl="0">
              <a:spcBef>
                <a:spcPts val="0"/>
              </a:spcBef>
              <a:spcAft>
                <a:spcPts val="0"/>
              </a:spcAft>
              <a:buSzPts val="1100"/>
              <a:buChar char="●"/>
            </a:pPr>
            <a:r>
              <a:rPr lang="zh-TW"/>
              <a:t>Worst case scenario — it gave her a much needed mental escape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b2c928ea5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b2c928ea5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Facial landmarks allow us to automatically infer the location of facial structures, including:</a:t>
            </a:r>
            <a:endParaRPr/>
          </a:p>
          <a:p>
            <a:pPr marL="457200" lvl="0" indent="-298450" algn="l" rtl="0">
              <a:spcBef>
                <a:spcPts val="0"/>
              </a:spcBef>
              <a:spcAft>
                <a:spcPts val="0"/>
              </a:spcAft>
              <a:buSzPts val="1100"/>
              <a:buChar char="●"/>
            </a:pPr>
            <a:r>
              <a:rPr lang="zh-TW"/>
              <a:t>Eyes</a:t>
            </a:r>
            <a:endParaRPr/>
          </a:p>
          <a:p>
            <a:pPr marL="457200" lvl="0" indent="-298450" algn="l" rtl="0">
              <a:spcBef>
                <a:spcPts val="0"/>
              </a:spcBef>
              <a:spcAft>
                <a:spcPts val="0"/>
              </a:spcAft>
              <a:buSzPts val="1100"/>
              <a:buChar char="●"/>
            </a:pPr>
            <a:r>
              <a:rPr lang="zh-TW"/>
              <a:t>Eyebrows</a:t>
            </a:r>
            <a:endParaRPr/>
          </a:p>
          <a:p>
            <a:pPr marL="457200" lvl="0" indent="-298450" algn="l" rtl="0">
              <a:spcBef>
                <a:spcPts val="0"/>
              </a:spcBef>
              <a:spcAft>
                <a:spcPts val="0"/>
              </a:spcAft>
              <a:buSzPts val="1100"/>
              <a:buChar char="●"/>
            </a:pPr>
            <a:r>
              <a:rPr lang="zh-TW"/>
              <a:t>Nose</a:t>
            </a:r>
            <a:endParaRPr/>
          </a:p>
          <a:p>
            <a:pPr marL="457200" lvl="0" indent="-298450" algn="l" rtl="0">
              <a:spcBef>
                <a:spcPts val="0"/>
              </a:spcBef>
              <a:spcAft>
                <a:spcPts val="0"/>
              </a:spcAft>
              <a:buSzPts val="1100"/>
              <a:buChar char="●"/>
            </a:pPr>
            <a:r>
              <a:rPr lang="zh-TW"/>
              <a:t>Mouth</a:t>
            </a:r>
            <a:endParaRPr/>
          </a:p>
          <a:p>
            <a:pPr marL="457200" lvl="0" indent="-298450" algn="l" rtl="0">
              <a:spcBef>
                <a:spcPts val="0"/>
              </a:spcBef>
              <a:spcAft>
                <a:spcPts val="0"/>
              </a:spcAft>
              <a:buSzPts val="1100"/>
              <a:buChar char="●"/>
            </a:pPr>
            <a:r>
              <a:rPr lang="zh-TW"/>
              <a:t>Jawline</a:t>
            </a:r>
            <a:endParaRPr/>
          </a:p>
          <a:p>
            <a:pPr marL="0" lvl="0" indent="0" algn="l" rtl="0">
              <a:spcBef>
                <a:spcPts val="0"/>
              </a:spcBef>
              <a:spcAft>
                <a:spcPts val="0"/>
              </a:spcAft>
              <a:buNone/>
            </a:pPr>
            <a:r>
              <a:rPr lang="zh-TW"/>
              <a:t>To use facial landmarks to build a dataset of faces wearing face masks, we need to first start with an image of a person not wearing a face mask:</a:t>
            </a:r>
            <a:endParaRPr/>
          </a:p>
          <a:p>
            <a:pPr marL="0" lvl="0" indent="0" algn="l" rtl="0">
              <a:spcBef>
                <a:spcPts val="0"/>
              </a:spcBef>
              <a:spcAft>
                <a:spcPts val="0"/>
              </a:spcAft>
              <a:buNone/>
            </a:pPr>
            <a:r>
              <a:rPr lang="zh-TW"/>
              <a:t>From there, we apply face detection to compute the bounding box location of the face in the image:</a:t>
            </a:r>
            <a:endParaRPr/>
          </a:p>
          <a:p>
            <a:pPr marL="0" lvl="0" indent="0" algn="l" rtl="0">
              <a:spcBef>
                <a:spcPts val="0"/>
              </a:spcBef>
              <a:spcAft>
                <a:spcPts val="0"/>
              </a:spcAft>
              <a:buNone/>
            </a:pPr>
            <a:r>
              <a:rPr lang="zh-TW"/>
              <a:t>The next step is to apply face detection. Here we’ve used a deep learning method to perform face detection with OpenCV.</a:t>
            </a:r>
            <a:endParaRPr/>
          </a:p>
          <a:p>
            <a:pPr marL="0" lvl="0" indent="0" algn="l" rtl="0">
              <a:spcBef>
                <a:spcPts val="0"/>
              </a:spcBef>
              <a:spcAft>
                <a:spcPts val="0"/>
              </a:spcAft>
              <a:buNone/>
            </a:pPr>
            <a:r>
              <a:rPr lang="zh-TW"/>
              <a:t>Once we know where in the image the face is, we can extract the face Region of Interest (ROI).</a:t>
            </a:r>
            <a:endParaRPr/>
          </a:p>
          <a:p>
            <a:pPr marL="0" lvl="0" indent="0" algn="l" rtl="0">
              <a:spcBef>
                <a:spcPts val="0"/>
              </a:spcBef>
              <a:spcAft>
                <a:spcPts val="0"/>
              </a:spcAft>
              <a:buNone/>
            </a:pPr>
            <a:r>
              <a:rPr lang="zh-TW"/>
              <a:t>Next, we need an image of a mask (with a transparent background).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b2c928ea0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b2c928ea0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In this figure, the face mask is placed on the person’s face in the original frame. It is difficult to tell at a glance that the mask has been applied with computer vision by way of OpenCV and dlib face landmarks.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b2c928ea5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b2c928ea5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Grabbing all of the imagePaths in the dataset (Line 4).</a:t>
            </a:r>
            <a:endParaRPr/>
          </a:p>
          <a:p>
            <a:pPr marL="0" lvl="0" indent="0" algn="l" rtl="0">
              <a:spcBef>
                <a:spcPts val="0"/>
              </a:spcBef>
              <a:spcAft>
                <a:spcPts val="0"/>
              </a:spcAft>
              <a:buNone/>
            </a:pPr>
            <a:r>
              <a:rPr lang="zh-TW"/>
              <a:t>Initializing data and labels lists (Lines 5 and 6).</a:t>
            </a:r>
            <a:endParaRPr/>
          </a:p>
          <a:p>
            <a:pPr marL="0" lvl="0" indent="0" algn="l" rtl="0">
              <a:spcBef>
                <a:spcPts val="0"/>
              </a:spcBef>
              <a:spcAft>
                <a:spcPts val="0"/>
              </a:spcAft>
              <a:buNone/>
            </a:pPr>
            <a:r>
              <a:rPr lang="zh-TW"/>
              <a:t>Looping over the imagePaths and loading + pre-processing images (Lines 2-13). Pre-processing steps include resizing to 224×224 pixels, conversion to array format, and scaling the pixel intensities in the input image to the range [-1, 1] (via the preprocess_input convenience function).</a:t>
            </a:r>
            <a:endParaRPr/>
          </a:p>
          <a:p>
            <a:pPr marL="0" lvl="0" indent="0" algn="l" rtl="0">
              <a:spcBef>
                <a:spcPts val="0"/>
              </a:spcBef>
              <a:spcAft>
                <a:spcPts val="0"/>
              </a:spcAft>
              <a:buNone/>
            </a:pPr>
            <a:r>
              <a:rPr lang="zh-TW"/>
              <a:t>Appending the pre-processed image and associated label to the data and labels lists, respectively (Lines 12 and 13).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自訂版面配置">
  <p:cSld name="AUTOLAYOUT">
    <p:spTree>
      <p:nvGrpSpPr>
        <p:cNvPr id="1" name="Shape 82"/>
        <p:cNvGrpSpPr/>
        <p:nvPr/>
      </p:nvGrpSpPr>
      <p:grpSpPr>
        <a:xfrm>
          <a:off x="0" y="0"/>
          <a:ext cx="0" cy="0"/>
          <a:chOff x="0" y="0"/>
          <a:chExt cx="0" cy="0"/>
        </a:xfrm>
      </p:grpSpPr>
      <p:sp>
        <p:nvSpPr>
          <p:cNvPr id="83" name="Google Shape;83;p13"/>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4000"/>
              <a:buNone/>
              <a:defRPr sz="4000" b="1">
                <a:solidFill>
                  <a:srgbClr val="FFFFFF"/>
                </a:solidFill>
              </a:defRPr>
            </a:lvl1pPr>
            <a:lvl2pPr lvl="1" algn="ctr" rtl="0">
              <a:lnSpc>
                <a:spcPct val="100000"/>
              </a:lnSpc>
              <a:spcBef>
                <a:spcPts val="0"/>
              </a:spcBef>
              <a:spcAft>
                <a:spcPts val="0"/>
              </a:spcAft>
              <a:buClr>
                <a:srgbClr val="FFFFFF"/>
              </a:buClr>
              <a:buSzPts val="4000"/>
              <a:buNone/>
              <a:defRPr sz="4000" b="1">
                <a:solidFill>
                  <a:srgbClr val="FFFFFF"/>
                </a:solidFill>
              </a:defRPr>
            </a:lvl2pPr>
            <a:lvl3pPr lvl="2" algn="ctr" rtl="0">
              <a:lnSpc>
                <a:spcPct val="100000"/>
              </a:lnSpc>
              <a:spcBef>
                <a:spcPts val="0"/>
              </a:spcBef>
              <a:spcAft>
                <a:spcPts val="0"/>
              </a:spcAft>
              <a:buClr>
                <a:srgbClr val="FFFFFF"/>
              </a:buClr>
              <a:buSzPts val="4000"/>
              <a:buNone/>
              <a:defRPr sz="4000" b="1">
                <a:solidFill>
                  <a:srgbClr val="FFFFFF"/>
                </a:solidFill>
              </a:defRPr>
            </a:lvl3pPr>
            <a:lvl4pPr lvl="3" algn="ctr" rtl="0">
              <a:lnSpc>
                <a:spcPct val="100000"/>
              </a:lnSpc>
              <a:spcBef>
                <a:spcPts val="0"/>
              </a:spcBef>
              <a:spcAft>
                <a:spcPts val="0"/>
              </a:spcAft>
              <a:buClr>
                <a:srgbClr val="FFFFFF"/>
              </a:buClr>
              <a:buSzPts val="4000"/>
              <a:buNone/>
              <a:defRPr sz="4000" b="1">
                <a:solidFill>
                  <a:srgbClr val="FFFFFF"/>
                </a:solidFill>
              </a:defRPr>
            </a:lvl4pPr>
            <a:lvl5pPr lvl="4" algn="ctr" rtl="0">
              <a:lnSpc>
                <a:spcPct val="100000"/>
              </a:lnSpc>
              <a:spcBef>
                <a:spcPts val="0"/>
              </a:spcBef>
              <a:spcAft>
                <a:spcPts val="0"/>
              </a:spcAft>
              <a:buClr>
                <a:srgbClr val="FFFFFF"/>
              </a:buClr>
              <a:buSzPts val="4000"/>
              <a:buNone/>
              <a:defRPr sz="4000" b="1">
                <a:solidFill>
                  <a:srgbClr val="FFFFFF"/>
                </a:solidFill>
              </a:defRPr>
            </a:lvl5pPr>
            <a:lvl6pPr lvl="5" algn="ctr" rtl="0">
              <a:lnSpc>
                <a:spcPct val="100000"/>
              </a:lnSpc>
              <a:spcBef>
                <a:spcPts val="0"/>
              </a:spcBef>
              <a:spcAft>
                <a:spcPts val="0"/>
              </a:spcAft>
              <a:buClr>
                <a:srgbClr val="FFFFFF"/>
              </a:buClr>
              <a:buSzPts val="4000"/>
              <a:buNone/>
              <a:defRPr sz="4000" b="1">
                <a:solidFill>
                  <a:srgbClr val="FFFFFF"/>
                </a:solidFill>
              </a:defRPr>
            </a:lvl6pPr>
            <a:lvl7pPr lvl="6" algn="ctr" rtl="0">
              <a:lnSpc>
                <a:spcPct val="100000"/>
              </a:lnSpc>
              <a:spcBef>
                <a:spcPts val="0"/>
              </a:spcBef>
              <a:spcAft>
                <a:spcPts val="0"/>
              </a:spcAft>
              <a:buClr>
                <a:srgbClr val="FFFFFF"/>
              </a:buClr>
              <a:buSzPts val="4000"/>
              <a:buNone/>
              <a:defRPr sz="4000" b="1">
                <a:solidFill>
                  <a:srgbClr val="FFFFFF"/>
                </a:solidFill>
              </a:defRPr>
            </a:lvl7pPr>
            <a:lvl8pPr lvl="7" algn="ctr" rtl="0">
              <a:lnSpc>
                <a:spcPct val="100000"/>
              </a:lnSpc>
              <a:spcBef>
                <a:spcPts val="0"/>
              </a:spcBef>
              <a:spcAft>
                <a:spcPts val="0"/>
              </a:spcAft>
              <a:buClr>
                <a:srgbClr val="FFFFFF"/>
              </a:buClr>
              <a:buSzPts val="4000"/>
              <a:buNone/>
              <a:defRPr sz="4000" b="1">
                <a:solidFill>
                  <a:srgbClr val="FFFFFF"/>
                </a:solidFill>
              </a:defRPr>
            </a:lvl8pPr>
            <a:lvl9pPr lvl="8" algn="ctr" rtl="0">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85" name="Google Shape;85;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ctrTitle"/>
          </p:nvPr>
        </p:nvSpPr>
        <p:spPr>
          <a:xfrm>
            <a:off x="729450" y="1322450"/>
            <a:ext cx="7688100" cy="15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4500"/>
              <a:t>Face Mask Detector</a:t>
            </a:r>
            <a:endParaRPr sz="4500"/>
          </a:p>
          <a:p>
            <a:pPr marL="0" lvl="0" indent="0" algn="l" rtl="0">
              <a:spcBef>
                <a:spcPts val="0"/>
              </a:spcBef>
              <a:spcAft>
                <a:spcPts val="0"/>
              </a:spcAft>
              <a:buNone/>
            </a:pPr>
            <a:endParaRPr sz="1300"/>
          </a:p>
          <a:p>
            <a:pPr marL="0" lvl="0" indent="0" algn="l" rtl="0">
              <a:spcBef>
                <a:spcPts val="0"/>
              </a:spcBef>
              <a:spcAft>
                <a:spcPts val="0"/>
              </a:spcAft>
              <a:buNone/>
            </a:pPr>
            <a:endParaRPr sz="1300"/>
          </a:p>
          <a:p>
            <a:pPr marL="0" lvl="0" indent="0" algn="l" rtl="0">
              <a:spcBef>
                <a:spcPts val="0"/>
              </a:spcBef>
              <a:spcAft>
                <a:spcPts val="0"/>
              </a:spcAft>
              <a:buNone/>
            </a:pPr>
            <a:r>
              <a:rPr lang="zh-TW" sz="1500"/>
              <a:t>Deep Learning_Final Projet</a:t>
            </a:r>
            <a:endParaRPr sz="1500"/>
          </a:p>
        </p:txBody>
      </p:sp>
      <p:sp>
        <p:nvSpPr>
          <p:cNvPr id="91" name="Google Shape;91;p14"/>
          <p:cNvSpPr txBox="1">
            <a:spLocks noGrp="1"/>
          </p:cNvSpPr>
          <p:nvPr>
            <p:ph type="subTitle" idx="1"/>
          </p:nvPr>
        </p:nvSpPr>
        <p:spPr>
          <a:xfrm>
            <a:off x="729450" y="3539250"/>
            <a:ext cx="3091500" cy="14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a:solidFill>
                  <a:srgbClr val="000000"/>
                </a:solidFill>
              </a:rPr>
              <a:t>109368021_侯秀玲</a:t>
            </a:r>
            <a:endParaRPr sz="2400">
              <a:solidFill>
                <a:srgbClr val="000000"/>
              </a:solidFill>
            </a:endParaRPr>
          </a:p>
          <a:p>
            <a:pPr marL="0" lvl="0" indent="0" algn="l" rtl="0">
              <a:spcBef>
                <a:spcPts val="0"/>
              </a:spcBef>
              <a:spcAft>
                <a:spcPts val="0"/>
              </a:spcAft>
              <a:buNone/>
            </a:pPr>
            <a:r>
              <a:rPr lang="zh-TW" sz="2400">
                <a:solidFill>
                  <a:srgbClr val="000000"/>
                </a:solidFill>
              </a:rPr>
              <a:t>109368085_臧英宏</a:t>
            </a:r>
            <a:endParaRPr sz="2400">
              <a:solidFill>
                <a:srgbClr val="000000"/>
              </a:solidFill>
            </a:endParaRPr>
          </a:p>
          <a:p>
            <a:pPr marL="0" lvl="0" indent="0" algn="l" rtl="0">
              <a:spcBef>
                <a:spcPts val="0"/>
              </a:spcBef>
              <a:spcAft>
                <a:spcPts val="0"/>
              </a:spcAft>
              <a:buNone/>
            </a:pPr>
            <a:r>
              <a:rPr lang="zh-TW" sz="2400">
                <a:solidFill>
                  <a:srgbClr val="000000"/>
                </a:solidFill>
              </a:rPr>
              <a:t>109368086_李冠叡</a:t>
            </a:r>
            <a:endParaRPr sz="2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3"/>
          <p:cNvPicPr preferRelativeResize="0"/>
          <p:nvPr/>
        </p:nvPicPr>
        <p:blipFill>
          <a:blip r:embed="rId3">
            <a:alphaModFix/>
          </a:blip>
          <a:stretch>
            <a:fillRect/>
          </a:stretch>
        </p:blipFill>
        <p:spPr>
          <a:xfrm>
            <a:off x="3439917" y="818400"/>
            <a:ext cx="5704084" cy="4325099"/>
          </a:xfrm>
          <a:prstGeom prst="rect">
            <a:avLst/>
          </a:prstGeom>
          <a:noFill/>
          <a:ln>
            <a:noFill/>
          </a:ln>
        </p:spPr>
      </p:pic>
      <p:sp>
        <p:nvSpPr>
          <p:cNvPr id="151" name="Google Shape;151;p23"/>
          <p:cNvSpPr txBox="1"/>
          <p:nvPr/>
        </p:nvSpPr>
        <p:spPr>
          <a:xfrm>
            <a:off x="309600" y="309600"/>
            <a:ext cx="4757400" cy="508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Ｗe’ll encode our labels, partition our dataset</a:t>
            </a:r>
            <a:endParaRPr sz="16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102901" y="748737"/>
            <a:ext cx="4004326" cy="3646031"/>
          </a:xfrm>
          <a:prstGeom prst="rect">
            <a:avLst/>
          </a:prstGeom>
          <a:noFill/>
          <a:ln>
            <a:noFill/>
          </a:ln>
        </p:spPr>
      </p:pic>
      <p:sp>
        <p:nvSpPr>
          <p:cNvPr id="157" name="Google Shape;157;p24"/>
          <p:cNvSpPr txBox="1"/>
          <p:nvPr/>
        </p:nvSpPr>
        <p:spPr>
          <a:xfrm>
            <a:off x="0" y="4898575"/>
            <a:ext cx="7357200" cy="2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900" dirty="0">
                <a:latin typeface="Lato"/>
                <a:ea typeface="Lato"/>
                <a:cs typeface="Lato"/>
                <a:sym typeface="Lato"/>
              </a:rPr>
              <a:t>https://www.researchgate.net/publication/337970110_IoTNet_An_Efficient_and_Accurate_Convolutional_Neural_Network_for_IoT_Devices</a:t>
            </a:r>
            <a:endParaRPr sz="900" dirty="0">
              <a:latin typeface="Lato"/>
              <a:ea typeface="Lato"/>
              <a:cs typeface="Lato"/>
              <a:sym typeface="Lato"/>
            </a:endParaRPr>
          </a:p>
        </p:txBody>
      </p:sp>
      <p:sp>
        <p:nvSpPr>
          <p:cNvPr id="158" name="Google Shape;158;p24"/>
          <p:cNvSpPr txBox="1"/>
          <p:nvPr/>
        </p:nvSpPr>
        <p:spPr>
          <a:xfrm>
            <a:off x="4107225" y="461550"/>
            <a:ext cx="4813500" cy="4220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In MobileNetV2, there are two types of blocks. One is residual block with stride of 1. Another one is block with stride of 2 for downsizing.</a:t>
            </a:r>
            <a:endParaRPr sz="1600">
              <a:latin typeface="Lato"/>
              <a:ea typeface="Lato"/>
              <a:cs typeface="Lato"/>
              <a:sym typeface="Lato"/>
            </a:endParaRPr>
          </a:p>
          <a:p>
            <a:pPr marL="45720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There are 3 layers for both types of blocks.</a:t>
            </a:r>
            <a:endParaRPr sz="1600">
              <a:latin typeface="Lato"/>
              <a:ea typeface="Lato"/>
              <a:cs typeface="Lato"/>
              <a:sym typeface="Lato"/>
            </a:endParaRPr>
          </a:p>
          <a:p>
            <a:pPr marL="45720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This time, the first layer is 1×1 convolution with ReLU6.</a:t>
            </a:r>
            <a:endParaRPr sz="1600">
              <a:latin typeface="Lato"/>
              <a:ea typeface="Lato"/>
              <a:cs typeface="Lato"/>
              <a:sym typeface="Lato"/>
            </a:endParaRPr>
          </a:p>
          <a:p>
            <a:pPr marL="45720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The second layer is the depthwise convolution.</a:t>
            </a:r>
            <a:endParaRPr sz="1600">
              <a:latin typeface="Lato"/>
              <a:ea typeface="Lato"/>
              <a:cs typeface="Lato"/>
              <a:sym typeface="Lato"/>
            </a:endParaRPr>
          </a:p>
          <a:p>
            <a:pPr marL="45720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The third layer is another 1×1 convolution but without any non-linearity. It is claimed that if ReLU is used again, the deep networks only have the power of a linear classifier on the non-zero volume part of the output domain.</a:t>
            </a:r>
            <a:endParaRPr sz="1600">
              <a:latin typeface="Lato"/>
              <a:ea typeface="Lato"/>
              <a:cs typeface="Lato"/>
              <a:sym typeface="Lato"/>
            </a:endParaRPr>
          </a:p>
        </p:txBody>
      </p:sp>
      <p:sp>
        <p:nvSpPr>
          <p:cNvPr id="159" name="Google Shape;159;p24"/>
          <p:cNvSpPr txBox="1"/>
          <p:nvPr/>
        </p:nvSpPr>
        <p:spPr>
          <a:xfrm>
            <a:off x="102900" y="0"/>
            <a:ext cx="2157300" cy="50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300">
                <a:latin typeface="Lato"/>
                <a:ea typeface="Lato"/>
                <a:cs typeface="Lato"/>
                <a:sym typeface="Lato"/>
              </a:rPr>
              <a:t>MobileNetV2</a:t>
            </a:r>
            <a:endParaRPr sz="23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3511726" y="913774"/>
            <a:ext cx="5632275" cy="4229726"/>
          </a:xfrm>
          <a:prstGeom prst="rect">
            <a:avLst/>
          </a:prstGeom>
          <a:noFill/>
          <a:ln>
            <a:noFill/>
          </a:ln>
        </p:spPr>
      </p:pic>
      <p:sp>
        <p:nvSpPr>
          <p:cNvPr id="165" name="Google Shape;165;p25"/>
          <p:cNvSpPr txBox="1"/>
          <p:nvPr/>
        </p:nvSpPr>
        <p:spPr>
          <a:xfrm>
            <a:off x="310875" y="309600"/>
            <a:ext cx="5379000" cy="433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We need to prepare MobileNetV2 for fine-tuning</a:t>
            </a:r>
            <a:endParaRPr sz="16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6"/>
          <p:cNvPicPr preferRelativeResize="0"/>
          <p:nvPr/>
        </p:nvPicPr>
        <p:blipFill>
          <a:blip r:embed="rId3">
            <a:alphaModFix/>
          </a:blip>
          <a:stretch>
            <a:fillRect/>
          </a:stretch>
        </p:blipFill>
        <p:spPr>
          <a:xfrm>
            <a:off x="0" y="1918571"/>
            <a:ext cx="9143998" cy="3224928"/>
          </a:xfrm>
          <a:prstGeom prst="rect">
            <a:avLst/>
          </a:prstGeom>
          <a:noFill/>
          <a:ln>
            <a:noFill/>
          </a:ln>
        </p:spPr>
      </p:pic>
      <p:sp>
        <p:nvSpPr>
          <p:cNvPr id="171" name="Google Shape;171;p26"/>
          <p:cNvSpPr txBox="1"/>
          <p:nvPr/>
        </p:nvSpPr>
        <p:spPr>
          <a:xfrm>
            <a:off x="309600" y="309600"/>
            <a:ext cx="7149900" cy="518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Compile and train our face mask detector network and modeling results</a:t>
            </a:r>
            <a:endParaRPr sz="16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7"/>
          <p:cNvPicPr preferRelativeResize="0"/>
          <p:nvPr/>
        </p:nvPicPr>
        <p:blipFill>
          <a:blip r:embed="rId3">
            <a:alphaModFix/>
          </a:blip>
          <a:stretch>
            <a:fillRect/>
          </a:stretch>
        </p:blipFill>
        <p:spPr>
          <a:xfrm>
            <a:off x="4675557" y="0"/>
            <a:ext cx="4468442" cy="3542049"/>
          </a:xfrm>
          <a:prstGeom prst="rect">
            <a:avLst/>
          </a:prstGeom>
          <a:noFill/>
          <a:ln>
            <a:noFill/>
          </a:ln>
        </p:spPr>
      </p:pic>
      <p:sp>
        <p:nvSpPr>
          <p:cNvPr id="177" name="Google Shape;177;p27"/>
          <p:cNvSpPr txBox="1"/>
          <p:nvPr/>
        </p:nvSpPr>
        <p:spPr>
          <a:xfrm>
            <a:off x="309600" y="309600"/>
            <a:ext cx="3862200" cy="41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Plot our accuracy and loss curves</a:t>
            </a:r>
            <a:endParaRPr sz="1600">
              <a:latin typeface="Lato"/>
              <a:ea typeface="Lato"/>
              <a:cs typeface="Lato"/>
              <a:sym typeface="Lato"/>
            </a:endParaRPr>
          </a:p>
        </p:txBody>
      </p:sp>
      <p:pic>
        <p:nvPicPr>
          <p:cNvPr id="178" name="Google Shape;178;p27"/>
          <p:cNvPicPr preferRelativeResize="0"/>
          <p:nvPr/>
        </p:nvPicPr>
        <p:blipFill>
          <a:blip r:embed="rId4">
            <a:alphaModFix/>
          </a:blip>
          <a:stretch>
            <a:fillRect/>
          </a:stretch>
        </p:blipFill>
        <p:spPr>
          <a:xfrm>
            <a:off x="0" y="3542050"/>
            <a:ext cx="9143998" cy="160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8"/>
          <p:cNvPicPr preferRelativeResize="0"/>
          <p:nvPr/>
        </p:nvPicPr>
        <p:blipFill>
          <a:blip r:embed="rId3">
            <a:alphaModFix/>
          </a:blip>
          <a:stretch>
            <a:fillRect/>
          </a:stretch>
        </p:blipFill>
        <p:spPr>
          <a:xfrm>
            <a:off x="4408725" y="799250"/>
            <a:ext cx="4776051" cy="4344251"/>
          </a:xfrm>
          <a:prstGeom prst="rect">
            <a:avLst/>
          </a:prstGeom>
          <a:noFill/>
          <a:ln>
            <a:noFill/>
          </a:ln>
        </p:spPr>
      </p:pic>
      <p:sp>
        <p:nvSpPr>
          <p:cNvPr id="184" name="Google Shape;184;p28"/>
          <p:cNvSpPr txBox="1"/>
          <p:nvPr/>
        </p:nvSpPr>
        <p:spPr>
          <a:xfrm>
            <a:off x="309600" y="310850"/>
            <a:ext cx="4917300" cy="488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Run the face ROI through our MaskNet model</a:t>
            </a:r>
            <a:endParaRPr sz="16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9"/>
          <p:cNvPicPr preferRelativeResize="0"/>
          <p:nvPr/>
        </p:nvPicPr>
        <p:blipFill>
          <a:blip r:embed="rId3">
            <a:alphaModFix/>
          </a:blip>
          <a:stretch>
            <a:fillRect/>
          </a:stretch>
        </p:blipFill>
        <p:spPr>
          <a:xfrm>
            <a:off x="2692800" y="1"/>
            <a:ext cx="6451198" cy="2398702"/>
          </a:xfrm>
          <a:prstGeom prst="rect">
            <a:avLst/>
          </a:prstGeom>
          <a:noFill/>
          <a:ln>
            <a:noFill/>
          </a:ln>
        </p:spPr>
      </p:pic>
      <p:sp>
        <p:nvSpPr>
          <p:cNvPr id="190" name="Google Shape;190;p29"/>
          <p:cNvSpPr txBox="1"/>
          <p:nvPr/>
        </p:nvSpPr>
        <p:spPr>
          <a:xfrm>
            <a:off x="309600" y="309600"/>
            <a:ext cx="2383200" cy="395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Display the result</a:t>
            </a:r>
            <a:endParaRPr sz="1600">
              <a:latin typeface="Lato"/>
              <a:ea typeface="Lato"/>
              <a:cs typeface="Lato"/>
              <a:sym typeface="Lato"/>
            </a:endParaRPr>
          </a:p>
        </p:txBody>
      </p:sp>
      <p:pic>
        <p:nvPicPr>
          <p:cNvPr id="191" name="Google Shape;191;p29"/>
          <p:cNvPicPr preferRelativeResize="0"/>
          <p:nvPr/>
        </p:nvPicPr>
        <p:blipFill rotWithShape="1">
          <a:blip r:embed="rId4">
            <a:alphaModFix/>
          </a:blip>
          <a:srcRect l="11563" t="13738" r="10518" b="13300"/>
          <a:stretch/>
        </p:blipFill>
        <p:spPr>
          <a:xfrm>
            <a:off x="0" y="2398700"/>
            <a:ext cx="1516675" cy="2744801"/>
          </a:xfrm>
          <a:prstGeom prst="rect">
            <a:avLst/>
          </a:prstGeom>
          <a:noFill/>
          <a:ln>
            <a:noFill/>
          </a:ln>
        </p:spPr>
      </p:pic>
      <p:pic>
        <p:nvPicPr>
          <p:cNvPr id="192" name="Google Shape;192;p29"/>
          <p:cNvPicPr preferRelativeResize="0"/>
          <p:nvPr/>
        </p:nvPicPr>
        <p:blipFill rotWithShape="1">
          <a:blip r:embed="rId5">
            <a:alphaModFix/>
          </a:blip>
          <a:srcRect l="12321" t="14788" r="7305" b="10254"/>
          <a:stretch/>
        </p:blipFill>
        <p:spPr>
          <a:xfrm>
            <a:off x="1516675" y="2397000"/>
            <a:ext cx="1516675" cy="2744801"/>
          </a:xfrm>
          <a:prstGeom prst="rect">
            <a:avLst/>
          </a:prstGeom>
          <a:noFill/>
          <a:ln>
            <a:noFill/>
          </a:ln>
        </p:spPr>
      </p:pic>
      <p:pic>
        <p:nvPicPr>
          <p:cNvPr id="193" name="Google Shape;193;p29"/>
          <p:cNvPicPr preferRelativeResize="0"/>
          <p:nvPr/>
        </p:nvPicPr>
        <p:blipFill rotWithShape="1">
          <a:blip r:embed="rId6">
            <a:alphaModFix/>
          </a:blip>
          <a:srcRect l="12950" t="7657" r="6110" b="19130"/>
          <a:stretch/>
        </p:blipFill>
        <p:spPr>
          <a:xfrm>
            <a:off x="3016850" y="2397000"/>
            <a:ext cx="1454850" cy="2744801"/>
          </a:xfrm>
          <a:prstGeom prst="rect">
            <a:avLst/>
          </a:prstGeom>
          <a:noFill/>
          <a:ln>
            <a:noFill/>
          </a:ln>
        </p:spPr>
      </p:pic>
      <p:pic>
        <p:nvPicPr>
          <p:cNvPr id="194" name="Google Shape;194;p29"/>
          <p:cNvPicPr preferRelativeResize="0"/>
          <p:nvPr/>
        </p:nvPicPr>
        <p:blipFill rotWithShape="1">
          <a:blip r:embed="rId7">
            <a:alphaModFix/>
          </a:blip>
          <a:srcRect l="14008" t="10421" r="14008" b="18927"/>
          <a:stretch/>
        </p:blipFill>
        <p:spPr>
          <a:xfrm>
            <a:off x="4471700" y="2397000"/>
            <a:ext cx="1454850" cy="2744801"/>
          </a:xfrm>
          <a:prstGeom prst="rect">
            <a:avLst/>
          </a:prstGeom>
          <a:noFill/>
          <a:ln>
            <a:noFill/>
          </a:ln>
        </p:spPr>
      </p:pic>
      <p:pic>
        <p:nvPicPr>
          <p:cNvPr id="195" name="Google Shape;195;p29"/>
          <p:cNvPicPr preferRelativeResize="0"/>
          <p:nvPr/>
        </p:nvPicPr>
        <p:blipFill rotWithShape="1">
          <a:blip r:embed="rId8">
            <a:alphaModFix/>
          </a:blip>
          <a:srcRect l="20495" t="7596" r="10098" b="33284"/>
          <a:stretch/>
        </p:blipFill>
        <p:spPr>
          <a:xfrm>
            <a:off x="5926550" y="2399500"/>
            <a:ext cx="1603800" cy="2743201"/>
          </a:xfrm>
          <a:prstGeom prst="rect">
            <a:avLst/>
          </a:prstGeom>
          <a:noFill/>
          <a:ln>
            <a:noFill/>
          </a:ln>
        </p:spPr>
      </p:pic>
      <p:pic>
        <p:nvPicPr>
          <p:cNvPr id="196" name="Google Shape;196;p29"/>
          <p:cNvPicPr preferRelativeResize="0"/>
          <p:nvPr/>
        </p:nvPicPr>
        <p:blipFill rotWithShape="1">
          <a:blip r:embed="rId9">
            <a:alphaModFix/>
          </a:blip>
          <a:srcRect l="23210" t="13710" r="23493" b="39653"/>
          <a:stretch/>
        </p:blipFill>
        <p:spPr>
          <a:xfrm>
            <a:off x="7540200" y="2400300"/>
            <a:ext cx="1603800" cy="2743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3">
            <a:alphaModFix amt="50000"/>
          </a:blip>
          <a:srcRect t="3095" b="3095"/>
          <a:stretch/>
        </p:blipFill>
        <p:spPr>
          <a:xfrm>
            <a:off x="0" y="0"/>
            <a:ext cx="9144005" cy="5143497"/>
          </a:xfrm>
          <a:prstGeom prst="rect">
            <a:avLst/>
          </a:prstGeom>
          <a:noFill/>
          <a:ln>
            <a:noFill/>
          </a:ln>
        </p:spPr>
      </p:pic>
      <p:sp>
        <p:nvSpPr>
          <p:cNvPr id="202" name="Google Shape;202;p30"/>
          <p:cNvSpPr txBox="1">
            <a:spLocks noGrp="1"/>
          </p:cNvSpPr>
          <p:nvPr>
            <p:ph type="ctrTitle"/>
          </p:nvPr>
        </p:nvSpPr>
        <p:spPr>
          <a:xfrm>
            <a:off x="1837575" y="1251525"/>
            <a:ext cx="5445900" cy="26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t>What happened here?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p:nvPr/>
        </p:nvSpPr>
        <p:spPr>
          <a:xfrm>
            <a:off x="405050" y="329700"/>
            <a:ext cx="1573200" cy="5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300">
                <a:latin typeface="Lato"/>
                <a:ea typeface="Lato"/>
                <a:cs typeface="Lato"/>
                <a:sym typeface="Lato"/>
              </a:rPr>
              <a:t>Summary</a:t>
            </a:r>
            <a:endParaRPr sz="2300">
              <a:latin typeface="Lato"/>
              <a:ea typeface="Lato"/>
              <a:cs typeface="Lato"/>
              <a:sym typeface="Lato"/>
            </a:endParaRPr>
          </a:p>
        </p:txBody>
      </p:sp>
      <p:sp>
        <p:nvSpPr>
          <p:cNvPr id="208" name="Google Shape;208;p31"/>
          <p:cNvSpPr txBox="1"/>
          <p:nvPr/>
        </p:nvSpPr>
        <p:spPr>
          <a:xfrm>
            <a:off x="0" y="1603800"/>
            <a:ext cx="9144000" cy="1935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We create a face mask detector using OpenCV, Keras/TensorFlow, and Deep Learning.</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We fine-tuned MobileNetV2 on our mask/no mask dataset and obtained a classifier that is ~99% accurate.</a:t>
            </a:r>
            <a:endParaRPr sz="1600">
              <a:latin typeface="Lato"/>
              <a:ea typeface="Lato"/>
              <a:cs typeface="Lato"/>
              <a:sym typeface="Lato"/>
            </a:endParaRPr>
          </a:p>
          <a:p>
            <a:pPr marL="45720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In order to classify whether or not a person is wearing in mask, we first need to perform face detection — if a face is not found , then the mask detector cannot be applied!</a:t>
            </a:r>
            <a:endParaRPr sz="16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p:nvPr/>
        </p:nvSpPr>
        <p:spPr>
          <a:xfrm>
            <a:off x="0" y="1526100"/>
            <a:ext cx="9144000" cy="2091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AutoNum type="arabicPeriod"/>
            </a:pPr>
            <a:r>
              <a:rPr lang="zh-TW" sz="1600">
                <a:latin typeface="Lato"/>
                <a:ea typeface="Lato"/>
                <a:cs typeface="Lato"/>
                <a:sym typeface="Lato"/>
              </a:rPr>
              <a:t>S. Yang, P. Luo, L. C. Change, and X. Tang. Wider face: A face detection benchmark. In IEEE CVPR, pages 5525– 5533, 2016.</a:t>
            </a:r>
            <a:endParaRPr sz="1600">
              <a:latin typeface="Lato"/>
              <a:ea typeface="Lato"/>
              <a:cs typeface="Lato"/>
              <a:sym typeface="Lato"/>
            </a:endParaRPr>
          </a:p>
          <a:p>
            <a:pPr marL="45720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AutoNum type="arabicPeriod"/>
            </a:pPr>
            <a:r>
              <a:rPr lang="zh-TW" sz="1600">
                <a:latin typeface="Lato"/>
                <a:ea typeface="Lato"/>
                <a:cs typeface="Lato"/>
                <a:sym typeface="Lato"/>
              </a:rPr>
              <a:t>S. Yang, P. Luo, C. C. Loy, and X. Tang. From facial parts responses to face detection: A deep learning approach. In IEEE ICCV, pages 3676–3684, 2015.</a:t>
            </a:r>
            <a:endParaRPr sz="1600">
              <a:latin typeface="Lato"/>
              <a:ea typeface="Lato"/>
              <a:cs typeface="Lato"/>
              <a:sym typeface="Lato"/>
            </a:endParaRPr>
          </a:p>
          <a:p>
            <a:pPr marL="45720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AutoNum type="arabicPeriod"/>
            </a:pPr>
            <a:r>
              <a:rPr lang="zh-TW" sz="1600">
                <a:latin typeface="Lato"/>
                <a:ea typeface="Lato"/>
                <a:cs typeface="Lato"/>
                <a:sym typeface="Lato"/>
              </a:rPr>
              <a:t>C. Zhang and Z. Zhang. Improving multiview face detection with multi-task deep convolutional neural networks. In IEEE WACV, pages 1036–1041, 2014.</a:t>
            </a:r>
            <a:endParaRPr sz="1600">
              <a:latin typeface="Lato"/>
              <a:ea typeface="Lato"/>
              <a:cs typeface="Lato"/>
              <a:sym typeface="Lato"/>
            </a:endParaRPr>
          </a:p>
        </p:txBody>
      </p:sp>
      <p:sp>
        <p:nvSpPr>
          <p:cNvPr id="214" name="Google Shape;214;p32"/>
          <p:cNvSpPr txBox="1"/>
          <p:nvPr/>
        </p:nvSpPr>
        <p:spPr>
          <a:xfrm>
            <a:off x="405050" y="329700"/>
            <a:ext cx="1836900" cy="5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300">
                <a:latin typeface="Lato"/>
                <a:ea typeface="Lato"/>
                <a:cs typeface="Lato"/>
                <a:sym typeface="Lato"/>
              </a:rPr>
              <a:t>References</a:t>
            </a:r>
            <a:endParaRPr sz="23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p:nvPr/>
        </p:nvSpPr>
        <p:spPr>
          <a:xfrm>
            <a:off x="464075" y="317100"/>
            <a:ext cx="3784500" cy="472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300"/>
              <a:t>Outline</a:t>
            </a:r>
            <a:endParaRPr sz="2300"/>
          </a:p>
          <a:p>
            <a:pPr marL="0" lvl="0" indent="0" algn="l" rtl="0">
              <a:spcBef>
                <a:spcPts val="0"/>
              </a:spcBef>
              <a:spcAft>
                <a:spcPts val="0"/>
              </a:spcAft>
              <a:buNone/>
            </a:pPr>
            <a:endParaRPr sz="2300"/>
          </a:p>
          <a:p>
            <a:pPr marL="914400" lvl="0" indent="-330200" algn="l" rtl="0">
              <a:spcBef>
                <a:spcPts val="0"/>
              </a:spcBef>
              <a:spcAft>
                <a:spcPts val="0"/>
              </a:spcAft>
              <a:buSzPts val="1600"/>
              <a:buFont typeface="Lato"/>
              <a:buChar char="●"/>
            </a:pPr>
            <a:r>
              <a:rPr lang="zh-TW" sz="1600">
                <a:latin typeface="Lato"/>
                <a:ea typeface="Lato"/>
                <a:cs typeface="Lato"/>
                <a:sym typeface="Lato"/>
              </a:rPr>
              <a:t>Model using</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Flowchart</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Dataset</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Structure</a:t>
            </a:r>
            <a:endParaRPr sz="1600">
              <a:latin typeface="Lato"/>
              <a:ea typeface="Lato"/>
              <a:cs typeface="Lato"/>
              <a:sym typeface="Lato"/>
            </a:endParaRPr>
          </a:p>
          <a:p>
            <a:pPr marL="91440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Demo</a:t>
            </a:r>
            <a:endParaRPr sz="1600">
              <a:latin typeface="Lato"/>
              <a:ea typeface="Lato"/>
              <a:cs typeface="Lato"/>
              <a:sym typeface="Lato"/>
            </a:endParaRPr>
          </a:p>
          <a:p>
            <a:pPr marL="91440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Suggestions for improvement</a:t>
            </a:r>
            <a:endParaRPr sz="1600">
              <a:latin typeface="Lato"/>
              <a:ea typeface="Lato"/>
              <a:cs typeface="Lato"/>
              <a:sym typeface="Lato"/>
            </a:endParaRPr>
          </a:p>
          <a:p>
            <a:pPr marL="91440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Summary</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References</a:t>
            </a:r>
            <a:endParaRPr sz="1600">
              <a:latin typeface="Lato"/>
              <a:ea typeface="Lato"/>
              <a:cs typeface="Lato"/>
              <a:sym typeface="Lato"/>
            </a:endParaRPr>
          </a:p>
        </p:txBody>
      </p:sp>
      <p:pic>
        <p:nvPicPr>
          <p:cNvPr id="97" name="Google Shape;97;p15"/>
          <p:cNvPicPr preferRelativeResize="0"/>
          <p:nvPr/>
        </p:nvPicPr>
        <p:blipFill>
          <a:blip r:embed="rId3">
            <a:alphaModFix/>
          </a:blip>
          <a:stretch>
            <a:fillRect/>
          </a:stretch>
        </p:blipFill>
        <p:spPr>
          <a:xfrm>
            <a:off x="4377775" y="2760400"/>
            <a:ext cx="4766225" cy="238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p:nvPr/>
        </p:nvSpPr>
        <p:spPr>
          <a:xfrm>
            <a:off x="442050" y="323650"/>
            <a:ext cx="3909600" cy="27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300">
                <a:latin typeface="Lato"/>
                <a:ea typeface="Lato"/>
                <a:cs typeface="Lato"/>
                <a:sym typeface="Lato"/>
              </a:rPr>
              <a:t>Training a model using：</a:t>
            </a:r>
            <a:endParaRPr>
              <a:latin typeface="Lato"/>
              <a:ea typeface="Lato"/>
              <a:cs typeface="Lato"/>
              <a:sym typeface="Lato"/>
            </a:endParaRPr>
          </a:p>
          <a:p>
            <a:pPr marL="0" lvl="0" indent="0" algn="l" rtl="0">
              <a:spcBef>
                <a:spcPts val="0"/>
              </a:spcBef>
              <a:spcAft>
                <a:spcPts val="0"/>
              </a:spcAft>
              <a:buNone/>
            </a:pPr>
            <a:endParaRPr sz="2300"/>
          </a:p>
          <a:p>
            <a:pPr marL="914400" lvl="0" indent="-330200" algn="l" rtl="0">
              <a:spcBef>
                <a:spcPts val="0"/>
              </a:spcBef>
              <a:spcAft>
                <a:spcPts val="0"/>
              </a:spcAft>
              <a:buSzPts val="1600"/>
              <a:buFont typeface="Lato"/>
              <a:buChar char="●"/>
            </a:pPr>
            <a:r>
              <a:rPr lang="zh-TW" sz="1600">
                <a:latin typeface="Lato"/>
                <a:ea typeface="Lato"/>
                <a:cs typeface="Lato"/>
                <a:sym typeface="Lato"/>
              </a:rPr>
              <a:t>Python (3.6.9)</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Keras (2.4.3)</a:t>
            </a:r>
            <a:endParaRPr sz="1600">
              <a:latin typeface="Lato"/>
              <a:ea typeface="Lato"/>
              <a:cs typeface="Lato"/>
              <a:sym typeface="Lato"/>
            </a:endParaRPr>
          </a:p>
          <a:p>
            <a:pPr marL="45720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TensorFlow (2.4.0)</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914400" lvl="0" indent="-330200" algn="l" rtl="0">
              <a:spcBef>
                <a:spcPts val="0"/>
              </a:spcBef>
              <a:spcAft>
                <a:spcPts val="0"/>
              </a:spcAft>
              <a:buSzPts val="1600"/>
              <a:buFont typeface="Lato"/>
              <a:buChar char="●"/>
            </a:pPr>
            <a:r>
              <a:rPr lang="zh-TW" sz="1600">
                <a:latin typeface="Lato"/>
                <a:ea typeface="Lato"/>
                <a:cs typeface="Lato"/>
                <a:sym typeface="Lato"/>
              </a:rPr>
              <a:t>OpenCV (4.1.2)</a:t>
            </a:r>
            <a:endParaRPr sz="1600">
              <a:latin typeface="Lato"/>
              <a:ea typeface="Lato"/>
              <a:cs typeface="Lato"/>
              <a:sym typeface="Lato"/>
            </a:endParaRPr>
          </a:p>
        </p:txBody>
      </p:sp>
      <p:pic>
        <p:nvPicPr>
          <p:cNvPr id="103" name="Google Shape;103;p16"/>
          <p:cNvPicPr preferRelativeResize="0"/>
          <p:nvPr/>
        </p:nvPicPr>
        <p:blipFill>
          <a:blip r:embed="rId3">
            <a:alphaModFix/>
          </a:blip>
          <a:stretch>
            <a:fillRect/>
          </a:stretch>
        </p:blipFill>
        <p:spPr>
          <a:xfrm>
            <a:off x="4654925" y="2433725"/>
            <a:ext cx="4489085" cy="2709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p:nvPr/>
        </p:nvSpPr>
        <p:spPr>
          <a:xfrm>
            <a:off x="7498575" y="150675"/>
            <a:ext cx="1507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300">
                <a:latin typeface="Lato"/>
                <a:ea typeface="Lato"/>
                <a:cs typeface="Lato"/>
                <a:sym typeface="Lato"/>
              </a:rPr>
              <a:t>Flowchart</a:t>
            </a:r>
            <a:endParaRPr sz="2300">
              <a:latin typeface="Lato"/>
              <a:ea typeface="Lato"/>
              <a:cs typeface="Lato"/>
              <a:sym typeface="Lato"/>
            </a:endParaRPr>
          </a:p>
        </p:txBody>
      </p:sp>
      <p:pic>
        <p:nvPicPr>
          <p:cNvPr id="109" name="Google Shape;109;p17"/>
          <p:cNvPicPr preferRelativeResize="0"/>
          <p:nvPr/>
        </p:nvPicPr>
        <p:blipFill>
          <a:blip r:embed="rId3">
            <a:alphaModFix/>
          </a:blip>
          <a:stretch>
            <a:fillRect/>
          </a:stretch>
        </p:blipFill>
        <p:spPr>
          <a:xfrm>
            <a:off x="0" y="678150"/>
            <a:ext cx="7800027" cy="4465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p:nvPr/>
        </p:nvSpPr>
        <p:spPr>
          <a:xfrm>
            <a:off x="266400" y="291600"/>
            <a:ext cx="2553000" cy="5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300">
                <a:latin typeface="Lato"/>
                <a:ea typeface="Lato"/>
                <a:cs typeface="Lato"/>
                <a:sym typeface="Lato"/>
              </a:rPr>
              <a:t>Project structure</a:t>
            </a:r>
            <a:endParaRPr sz="2300">
              <a:latin typeface="Lato"/>
              <a:ea typeface="Lato"/>
              <a:cs typeface="Lato"/>
              <a:sym typeface="Lato"/>
            </a:endParaRPr>
          </a:p>
        </p:txBody>
      </p:sp>
      <p:pic>
        <p:nvPicPr>
          <p:cNvPr id="115" name="Google Shape;115;p18"/>
          <p:cNvPicPr preferRelativeResize="0"/>
          <p:nvPr/>
        </p:nvPicPr>
        <p:blipFill>
          <a:blip r:embed="rId3">
            <a:alphaModFix/>
          </a:blip>
          <a:stretch>
            <a:fillRect/>
          </a:stretch>
        </p:blipFill>
        <p:spPr>
          <a:xfrm>
            <a:off x="3284650" y="152400"/>
            <a:ext cx="310225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0" y="2382250"/>
            <a:ext cx="4510648" cy="2761251"/>
          </a:xfrm>
          <a:prstGeom prst="rect">
            <a:avLst/>
          </a:prstGeom>
          <a:noFill/>
          <a:ln>
            <a:noFill/>
          </a:ln>
        </p:spPr>
      </p:pic>
      <p:pic>
        <p:nvPicPr>
          <p:cNvPr id="121" name="Google Shape;121;p19"/>
          <p:cNvPicPr preferRelativeResize="0"/>
          <p:nvPr/>
        </p:nvPicPr>
        <p:blipFill>
          <a:blip r:embed="rId4">
            <a:alphaModFix/>
          </a:blip>
          <a:stretch>
            <a:fillRect/>
          </a:stretch>
        </p:blipFill>
        <p:spPr>
          <a:xfrm>
            <a:off x="4572000" y="2382250"/>
            <a:ext cx="4571999" cy="2761251"/>
          </a:xfrm>
          <a:prstGeom prst="rect">
            <a:avLst/>
          </a:prstGeom>
          <a:noFill/>
          <a:ln>
            <a:noFill/>
          </a:ln>
        </p:spPr>
      </p:pic>
      <p:sp>
        <p:nvSpPr>
          <p:cNvPr id="122" name="Google Shape;122;p19"/>
          <p:cNvSpPr txBox="1"/>
          <p:nvPr/>
        </p:nvSpPr>
        <p:spPr>
          <a:xfrm>
            <a:off x="267000" y="289925"/>
            <a:ext cx="43050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300">
                <a:latin typeface="Lato"/>
                <a:ea typeface="Lato"/>
                <a:cs typeface="Lato"/>
                <a:sym typeface="Lato"/>
              </a:rPr>
              <a:t>Face mask detection dataset</a:t>
            </a:r>
            <a:endParaRPr sz="2300">
              <a:latin typeface="Lato"/>
              <a:ea typeface="Lato"/>
              <a:cs typeface="Lato"/>
              <a:sym typeface="Lato"/>
            </a:endParaRPr>
          </a:p>
        </p:txBody>
      </p:sp>
      <p:sp>
        <p:nvSpPr>
          <p:cNvPr id="123" name="Google Shape;123;p19"/>
          <p:cNvSpPr txBox="1"/>
          <p:nvPr/>
        </p:nvSpPr>
        <p:spPr>
          <a:xfrm>
            <a:off x="442700" y="1252925"/>
            <a:ext cx="3633300" cy="631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with_mask：690 images</a:t>
            </a: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without_mask：686 images</a:t>
            </a:r>
            <a:endParaRPr sz="16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p:nvPr/>
        </p:nvSpPr>
        <p:spPr>
          <a:xfrm>
            <a:off x="1102200" y="1332888"/>
            <a:ext cx="1554300" cy="2477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Eyes</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Eyebrows</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Nose</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Mouth</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Jawline</a:t>
            </a:r>
            <a:endParaRPr sz="1600">
              <a:latin typeface="Lato"/>
              <a:ea typeface="Lato"/>
              <a:cs typeface="Lato"/>
              <a:sym typeface="Lato"/>
            </a:endParaRPr>
          </a:p>
        </p:txBody>
      </p:sp>
      <p:sp>
        <p:nvSpPr>
          <p:cNvPr id="129" name="Google Shape;129;p20"/>
          <p:cNvSpPr txBox="1"/>
          <p:nvPr/>
        </p:nvSpPr>
        <p:spPr>
          <a:xfrm>
            <a:off x="309600" y="309600"/>
            <a:ext cx="83088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Lato"/>
                <a:ea typeface="Lato"/>
                <a:cs typeface="Lato"/>
                <a:sym typeface="Lato"/>
              </a:rPr>
              <a:t>We detect facial landmarks using dlib so that we know where to place a mask on the face</a:t>
            </a:r>
            <a:endParaRPr sz="1600">
              <a:latin typeface="Lato"/>
              <a:ea typeface="Lato"/>
              <a:cs typeface="Lato"/>
              <a:sym typeface="Lato"/>
            </a:endParaRPr>
          </a:p>
        </p:txBody>
      </p:sp>
      <p:sp>
        <p:nvSpPr>
          <p:cNvPr id="130" name="Google Shape;130;p20"/>
          <p:cNvSpPr txBox="1"/>
          <p:nvPr/>
        </p:nvSpPr>
        <p:spPr>
          <a:xfrm>
            <a:off x="5418438" y="3975350"/>
            <a:ext cx="2404200" cy="4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Lato"/>
                <a:ea typeface="Lato"/>
                <a:cs typeface="Lato"/>
                <a:sym typeface="Lato"/>
              </a:rPr>
              <a:t>ROI（Region of interest)</a:t>
            </a:r>
            <a:endParaRPr sz="1600">
              <a:latin typeface="Lato"/>
              <a:ea typeface="Lato"/>
              <a:cs typeface="Lato"/>
              <a:sym typeface="Lato"/>
            </a:endParaRPr>
          </a:p>
        </p:txBody>
      </p:sp>
      <p:pic>
        <p:nvPicPr>
          <p:cNvPr id="131" name="Google Shape;131;p20"/>
          <p:cNvPicPr preferRelativeResize="0"/>
          <p:nvPr/>
        </p:nvPicPr>
        <p:blipFill rotWithShape="1">
          <a:blip r:embed="rId3">
            <a:alphaModFix/>
          </a:blip>
          <a:srcRect l="27512" t="9409" r="18124" b="43378"/>
          <a:stretch/>
        </p:blipFill>
        <p:spPr>
          <a:xfrm>
            <a:off x="5576850" y="1363550"/>
            <a:ext cx="2087372" cy="2416402"/>
          </a:xfrm>
          <a:prstGeom prst="rect">
            <a:avLst/>
          </a:prstGeom>
          <a:noFill/>
          <a:ln>
            <a:noFill/>
          </a:ln>
        </p:spPr>
      </p:pic>
      <p:sp>
        <p:nvSpPr>
          <p:cNvPr id="132" name="Google Shape;132;p20"/>
          <p:cNvSpPr/>
          <p:nvPr/>
        </p:nvSpPr>
        <p:spPr>
          <a:xfrm>
            <a:off x="6019600" y="1978275"/>
            <a:ext cx="1262400" cy="1686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p:nvPr/>
        </p:nvSpPr>
        <p:spPr>
          <a:xfrm>
            <a:off x="309600" y="309600"/>
            <a:ext cx="8548800" cy="1652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We need an image of a mask (with a transparent background) such as the one below:</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This mask will be automatically applied to the face by using the facial landmarks (namely the points along the chin and nose) to compute where the mask will be placed.</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457200" lvl="0" indent="-330200" algn="l" rtl="0">
              <a:spcBef>
                <a:spcPts val="0"/>
              </a:spcBef>
              <a:spcAft>
                <a:spcPts val="0"/>
              </a:spcAft>
              <a:buSzPts val="1600"/>
              <a:buFont typeface="Lato"/>
              <a:buChar char="●"/>
            </a:pPr>
            <a:r>
              <a:rPr lang="zh-TW" sz="1600">
                <a:latin typeface="Lato"/>
                <a:ea typeface="Lato"/>
                <a:cs typeface="Lato"/>
                <a:sym typeface="Lato"/>
              </a:rPr>
              <a:t>The mask is then resized and rotated, placing it on the face:</a:t>
            </a:r>
            <a:endParaRPr sz="1600">
              <a:latin typeface="Lato"/>
              <a:ea typeface="Lato"/>
              <a:cs typeface="Lato"/>
              <a:sym typeface="Lato"/>
            </a:endParaRPr>
          </a:p>
        </p:txBody>
      </p:sp>
      <p:pic>
        <p:nvPicPr>
          <p:cNvPr id="138" name="Google Shape;138;p21"/>
          <p:cNvPicPr preferRelativeResize="0"/>
          <p:nvPr/>
        </p:nvPicPr>
        <p:blipFill>
          <a:blip r:embed="rId3">
            <a:alphaModFix/>
          </a:blip>
          <a:stretch>
            <a:fillRect/>
          </a:stretch>
        </p:blipFill>
        <p:spPr>
          <a:xfrm>
            <a:off x="934725" y="2730725"/>
            <a:ext cx="2228850" cy="1390650"/>
          </a:xfrm>
          <a:prstGeom prst="rect">
            <a:avLst/>
          </a:prstGeom>
          <a:noFill/>
          <a:ln>
            <a:noFill/>
          </a:ln>
        </p:spPr>
      </p:pic>
      <p:pic>
        <p:nvPicPr>
          <p:cNvPr id="139" name="Google Shape;139;p21"/>
          <p:cNvPicPr preferRelativeResize="0"/>
          <p:nvPr/>
        </p:nvPicPr>
        <p:blipFill>
          <a:blip r:embed="rId4">
            <a:alphaModFix/>
          </a:blip>
          <a:stretch>
            <a:fillRect/>
          </a:stretch>
        </p:blipFill>
        <p:spPr>
          <a:xfrm>
            <a:off x="4572000" y="2122912"/>
            <a:ext cx="3909425" cy="2606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p:nvPr/>
        </p:nvSpPr>
        <p:spPr>
          <a:xfrm>
            <a:off x="309600" y="309600"/>
            <a:ext cx="6773100" cy="574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Lato"/>
              <a:buChar char="●"/>
            </a:pPr>
            <a:r>
              <a:rPr lang="zh-TW" sz="1600">
                <a:latin typeface="Lato"/>
                <a:ea typeface="Lato"/>
                <a:cs typeface="Lato"/>
                <a:sym typeface="Lato"/>
              </a:rPr>
              <a:t>At this point, we’re ready to load and pre-process our training data:</a:t>
            </a:r>
            <a:endParaRPr sz="1600">
              <a:latin typeface="Lato"/>
              <a:ea typeface="Lato"/>
              <a:cs typeface="Lato"/>
              <a:sym typeface="Lato"/>
            </a:endParaRPr>
          </a:p>
        </p:txBody>
      </p:sp>
      <p:pic>
        <p:nvPicPr>
          <p:cNvPr id="145" name="Google Shape;145;p22"/>
          <p:cNvPicPr preferRelativeResize="0"/>
          <p:nvPr/>
        </p:nvPicPr>
        <p:blipFill>
          <a:blip r:embed="rId3">
            <a:alphaModFix/>
          </a:blip>
          <a:stretch>
            <a:fillRect/>
          </a:stretch>
        </p:blipFill>
        <p:spPr>
          <a:xfrm>
            <a:off x="2823200" y="1293800"/>
            <a:ext cx="6320791" cy="38497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2059</Words>
  <Application>Microsoft Office PowerPoint</Application>
  <PresentationFormat>如螢幕大小 (16:9)</PresentationFormat>
  <Paragraphs>157</Paragraphs>
  <Slides>19</Slides>
  <Notes>19</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19</vt:i4>
      </vt:variant>
    </vt:vector>
  </HeadingPairs>
  <TitlesOfParts>
    <vt:vector size="23" baseType="lpstr">
      <vt:lpstr>Arial</vt:lpstr>
      <vt:lpstr>Lato</vt:lpstr>
      <vt:lpstr>Raleway</vt:lpstr>
      <vt:lpstr>Streamline</vt:lpstr>
      <vt:lpstr>Face Mask Detector   Deep Learning_Final Projet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What happened here?</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Detector   Deep Learning_Final Projet</dc:title>
  <cp:lastModifiedBy>英宏 臧</cp:lastModifiedBy>
  <cp:revision>5</cp:revision>
  <dcterms:modified xsi:type="dcterms:W3CDTF">2021-01-03T17:53:31Z</dcterms:modified>
</cp:coreProperties>
</file>